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264" r:id="rId5"/>
    <p:sldId id="256" r:id="rId6"/>
    <p:sldId id="285" r:id="rId7"/>
    <p:sldId id="288" r:id="rId8"/>
    <p:sldId id="257" r:id="rId9"/>
    <p:sldId id="272" r:id="rId10"/>
    <p:sldId id="258" r:id="rId11"/>
    <p:sldId id="259" r:id="rId12"/>
    <p:sldId id="261" r:id="rId13"/>
    <p:sldId id="263" r:id="rId14"/>
    <p:sldId id="287" r:id="rId15"/>
    <p:sldId id="262" r:id="rId16"/>
    <p:sldId id="286" r:id="rId17"/>
    <p:sldId id="273" r:id="rId18"/>
    <p:sldId id="289" r:id="rId19"/>
    <p:sldId id="290" r:id="rId20"/>
    <p:sldId id="274" r:id="rId21"/>
    <p:sldId id="275" r:id="rId22"/>
    <p:sldId id="276" r:id="rId23"/>
    <p:sldId id="265" r:id="rId24"/>
    <p:sldId id="277" r:id="rId25"/>
    <p:sldId id="278" r:id="rId26"/>
    <p:sldId id="279" r:id="rId27"/>
    <p:sldId id="266" r:id="rId28"/>
    <p:sldId id="280" r:id="rId29"/>
    <p:sldId id="267" r:id="rId30"/>
    <p:sldId id="268" r:id="rId31"/>
    <p:sldId id="281" r:id="rId32"/>
    <p:sldId id="282" r:id="rId33"/>
    <p:sldId id="269" r:id="rId34"/>
    <p:sldId id="283" r:id="rId35"/>
    <p:sldId id="284" r:id="rId36"/>
    <p:sldId id="295" r:id="rId37"/>
    <p:sldId id="270" r:id="rId38"/>
    <p:sldId id="271" r:id="rId39"/>
    <p:sldId id="292" r:id="rId40"/>
    <p:sldId id="291" r:id="rId41"/>
    <p:sldId id="296" r:id="rId42"/>
    <p:sldId id="300" r:id="rId43"/>
    <p:sldId id="293" r:id="rId44"/>
    <p:sldId id="294" r:id="rId45"/>
    <p:sldId id="297" r:id="rId46"/>
    <p:sldId id="298" r:id="rId47"/>
    <p:sldId id="299" r:id="rId48"/>
    <p:sldId id="308" r:id="rId49"/>
    <p:sldId id="302" r:id="rId50"/>
    <p:sldId id="303" r:id="rId51"/>
    <p:sldId id="301" r:id="rId52"/>
    <p:sldId id="305" r:id="rId53"/>
    <p:sldId id="306" r:id="rId54"/>
    <p:sldId id="304" r:id="rId55"/>
    <p:sldId id="307" r:id="rId56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howGuides="1">
      <p:cViewPr>
        <p:scale>
          <a:sx n="100" d="100"/>
          <a:sy n="100" d="100"/>
        </p:scale>
        <p:origin x="-432" y="3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24.10.2022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b="1" cap="none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1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24.10.2022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mazonwebservices.com/AWSEC2/latest/UserGuide/index.html?ComponentsAMI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A8718-9F36-89CF-6EED-19A686B4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Железо или Облака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C08DDB-51EC-981C-8C96-DDE1777AB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Гибкость настроек</a:t>
            </a:r>
          </a:p>
          <a:p>
            <a:r>
              <a:rPr lang="ru-US" dirty="0"/>
              <a:t>Не требует постоянного сопровождения</a:t>
            </a:r>
          </a:p>
          <a:p>
            <a:r>
              <a:rPr lang="ru-US" dirty="0"/>
              <a:t>Простота масштабирования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7A6AED-91C5-5B4A-A261-19FC013F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6061" y="3937000"/>
            <a:ext cx="2250000" cy="225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DFDFD8-A8A5-4A43-B23A-8B101AF59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762" y="3937000"/>
            <a:ext cx="2250000" cy="225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ACD67-02ED-E149-8B72-A637157BD810}"/>
              </a:ext>
            </a:extLst>
          </p:cNvPr>
          <p:cNvSpPr txBox="1"/>
          <p:nvPr/>
        </p:nvSpPr>
        <p:spPr>
          <a:xfrm>
            <a:off x="5579687" y="4694535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954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A8718-9F36-89CF-6EED-19A686B4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VPS/VDS, hosting?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C08DDB-51EC-981C-8C96-DDE1777AB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Хостинги</a:t>
            </a:r>
            <a:r>
              <a:rPr lang="en-US" dirty="0"/>
              <a:t> </a:t>
            </a:r>
            <a:r>
              <a:rPr lang="ru-RU" dirty="0"/>
              <a:t>не дают достаточного контроля</a:t>
            </a:r>
          </a:p>
          <a:p>
            <a:r>
              <a:rPr lang="en" dirty="0"/>
              <a:t>VDS (Virtual Dedicated Server) </a:t>
            </a:r>
            <a:r>
              <a:rPr lang="en-US" dirty="0"/>
              <a:t>~=</a:t>
            </a:r>
            <a:r>
              <a:rPr lang="ru-RU" dirty="0"/>
              <a:t> </a:t>
            </a:r>
            <a:r>
              <a:rPr lang="en" dirty="0"/>
              <a:t>VPS (Virtual Private Server)</a:t>
            </a:r>
          </a:p>
          <a:p>
            <a:r>
              <a:rPr lang="en" dirty="0"/>
              <a:t>VPS ~= cloud?</a:t>
            </a:r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A4B94B-AC16-6A4C-9CDC-32F98114F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2604" y="3429000"/>
            <a:ext cx="2467198" cy="24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4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209BF-151D-D8EF-D6CF-A29D9BFD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Провайдеры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03BB2-FA57-0A78-D7D1-59B2D31C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(Amazon Web Services)</a:t>
            </a:r>
          </a:p>
          <a:p>
            <a:r>
              <a:rPr lang="en-US" dirty="0"/>
              <a:t>Google Cloud</a:t>
            </a:r>
          </a:p>
          <a:p>
            <a:r>
              <a:rPr lang="en-US" dirty="0"/>
              <a:t>Digital Ocean</a:t>
            </a:r>
            <a:endParaRPr lang="ru-RU" dirty="0"/>
          </a:p>
          <a:p>
            <a:r>
              <a:rPr lang="en-US" dirty="0"/>
              <a:t>VK Cloud </a:t>
            </a:r>
          </a:p>
          <a:p>
            <a:r>
              <a:rPr lang="en-US" dirty="0"/>
              <a:t>Digital Energy</a:t>
            </a:r>
          </a:p>
          <a:p>
            <a:r>
              <a:rPr lang="ru-RU" dirty="0"/>
              <a:t>и многие другие…</a:t>
            </a:r>
          </a:p>
          <a:p>
            <a:pPr marL="0" indent="0">
              <a:buNone/>
            </a:pPr>
            <a:r>
              <a:rPr lang="ru-RU" dirty="0"/>
              <a:t>- это публичные облака (</a:t>
            </a:r>
            <a:r>
              <a:rPr lang="en-US" dirty="0"/>
              <a:t>public cloud)</a:t>
            </a:r>
          </a:p>
          <a:p>
            <a:endParaRPr lang="ru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6515D0-5B38-BE27-BF9D-26A7A761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58" y="1307660"/>
            <a:ext cx="1622424" cy="97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0F031964-7CA6-99EC-0B3E-91AE116E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71" y="2041433"/>
            <a:ext cx="3120196" cy="208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1F84AE-2B1D-2640-C226-DF7DEDB2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132" y="3755602"/>
            <a:ext cx="3431677" cy="790709"/>
          </a:xfrm>
          <a:prstGeom prst="rect">
            <a:avLst/>
          </a:prstGeom>
        </p:spPr>
      </p:pic>
      <p:pic>
        <p:nvPicPr>
          <p:cNvPr id="3088" name="Picture 16" descr="ПЛАТФОРМА DIGITAL ENERGY">
            <a:extLst>
              <a:ext uri="{FF2B5EF4-FFF2-40B4-BE49-F238E27FC236}">
                <a16:creationId xmlns:a16="http://schemas.microsoft.com/office/drawing/2014/main" id="{B7797709-5452-3D8E-799E-5812A14C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711" y1="35176" x2="40711" y2="35176"/>
                        <a14:foregroundMark x1="34783" y1="43719" x2="34783" y2="43719"/>
                        <a14:foregroundMark x1="29644" y1="42714" x2="29644" y2="42714"/>
                        <a14:foregroundMark x1="39921" y1="42714" x2="39921" y2="42714"/>
                        <a14:foregroundMark x1="43083" y1="42714" x2="43083" y2="42714"/>
                        <a14:foregroundMark x1="45455" y1="43216" x2="45455" y2="43216"/>
                        <a14:foregroundMark x1="45850" y1="51759" x2="45850" y2="51759"/>
                        <a14:foregroundMark x1="26087" y1="60804" x2="26087" y2="60804"/>
                        <a14:foregroundMark x1="30435" y1="70854" x2="30435" y2="70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170" y="4787817"/>
            <a:ext cx="2039029" cy="1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B1801-CBCF-F347-A781-F7034F62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7276B-62BF-4F4E-ABF1-E594DCAC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4977103" cy="4470400"/>
          </a:xfrm>
        </p:spPr>
        <p:txBody>
          <a:bodyPr/>
          <a:lstStyle/>
          <a:p>
            <a:r>
              <a:rPr lang="ru-RU" dirty="0"/>
              <a:t>Готовые платные решения</a:t>
            </a:r>
            <a:endParaRPr lang="en-US" dirty="0"/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/>
              <a:t>…</a:t>
            </a:r>
            <a:r>
              <a:rPr lang="ru-RU" dirty="0"/>
              <a:t> </a:t>
            </a:r>
            <a:r>
              <a:rPr lang="en-US" dirty="0"/>
              <a:t>IaaS/PaaS </a:t>
            </a:r>
            <a:r>
              <a:rPr lang="en-US" dirty="0" err="1"/>
              <a:t>aaS</a:t>
            </a:r>
            <a:endParaRPr lang="ru-RU" dirty="0"/>
          </a:p>
          <a:p>
            <a:r>
              <a:rPr lang="en-US" dirty="0"/>
              <a:t>Open source software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 err="1"/>
              <a:t>OpenNebula</a:t>
            </a:r>
            <a:endParaRPr lang="en-US" dirty="0"/>
          </a:p>
          <a:p>
            <a:pPr lvl="1"/>
            <a:r>
              <a:rPr lang="en" dirty="0"/>
              <a:t>Apache </a:t>
            </a:r>
            <a:r>
              <a:rPr lang="en" dirty="0" err="1"/>
              <a:t>CloudStack</a:t>
            </a:r>
            <a:endParaRPr lang="en" dirty="0"/>
          </a:p>
          <a:p>
            <a:pPr lvl="1"/>
            <a:r>
              <a:rPr lang="en" dirty="0"/>
              <a:t>Eucalyptus</a:t>
            </a:r>
            <a:endParaRPr lang="ru-RU" dirty="0"/>
          </a:p>
        </p:txBody>
      </p:sp>
      <p:sp>
        <p:nvSpPr>
          <p:cNvPr id="4" name="Закрывающая фигурная скобка 3">
            <a:extLst>
              <a:ext uri="{FF2B5EF4-FFF2-40B4-BE49-F238E27FC236}">
                <a16:creationId xmlns:a16="http://schemas.microsoft.com/office/drawing/2014/main" id="{3AC84612-F493-564F-8C35-8CFD269EA4DC}"/>
              </a:ext>
            </a:extLst>
          </p:cNvPr>
          <p:cNvSpPr/>
          <p:nvPr/>
        </p:nvSpPr>
        <p:spPr>
          <a:xfrm>
            <a:off x="4751495" y="4178915"/>
            <a:ext cx="288032" cy="10801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F44BCC-9D44-6043-89DA-55B3693E7163}"/>
              </a:ext>
            </a:extLst>
          </p:cNvPr>
          <p:cNvSpPr txBox="1"/>
          <p:nvPr/>
        </p:nvSpPr>
        <p:spPr>
          <a:xfrm>
            <a:off x="5039526" y="4488142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Amazon API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CA23E-8FA9-1440-A415-77F4DEBA1D91}"/>
              </a:ext>
            </a:extLst>
          </p:cNvPr>
          <p:cNvSpPr txBox="1"/>
          <p:nvPr/>
        </p:nvSpPr>
        <p:spPr>
          <a:xfrm>
            <a:off x="5039526" y="360295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OpenStack API</a:t>
            </a:r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50731BD-0E9D-684B-8AC9-982355E7DC09}"/>
              </a:ext>
            </a:extLst>
          </p:cNvPr>
          <p:cNvCxnSpPr>
            <a:cxnSpLocks/>
          </p:cNvCxnSpPr>
          <p:nvPr/>
        </p:nvCxnSpPr>
        <p:spPr>
          <a:xfrm>
            <a:off x="3527359" y="3840428"/>
            <a:ext cx="1368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FFC02C-BCB4-9144-ABD6-77B7732E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774700"/>
            <a:ext cx="3017912" cy="14586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6CB163-8F42-4542-8EC1-3A591F7A2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258" y="2685039"/>
            <a:ext cx="2435283" cy="9091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44CE09-4B45-6C4E-9F7B-F60E9D5D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18618" r="3055" b="37336"/>
          <a:stretch/>
        </p:blipFill>
        <p:spPr>
          <a:xfrm>
            <a:off x="8184629" y="3912716"/>
            <a:ext cx="3017912" cy="11698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BD8319C-5B6B-7F42-A8E1-B12C42121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77" y="5259035"/>
            <a:ext cx="3646139" cy="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DC904-026A-A661-8DBD-A6F2F352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614548"/>
            <a:ext cx="10157354" cy="1397000"/>
          </a:xfrm>
        </p:spPr>
        <p:txBody>
          <a:bodyPr/>
          <a:lstStyle/>
          <a:p>
            <a:r>
              <a:rPr lang="ru-US" dirty="0"/>
              <a:t>Вычислительный узел </a:t>
            </a:r>
            <a:r>
              <a:rPr lang="ru-US"/>
              <a:t>(виртуа</a:t>
            </a:r>
            <a:r>
              <a:rPr lang="ru-RU" dirty="0"/>
              <a:t>л</a:t>
            </a:r>
            <a:r>
              <a:rPr lang="ru-US"/>
              <a:t>ьный сервер</a:t>
            </a:r>
            <a:r>
              <a:rPr lang="en-US" dirty="0"/>
              <a:t>, </a:t>
            </a:r>
            <a:r>
              <a:rPr lang="ru-RU" dirty="0"/>
              <a:t>ВМ</a:t>
            </a:r>
            <a:r>
              <a:rPr lang="ru-US"/>
              <a:t>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73ECF-5319-C5A2-5A87-6B8DA7DC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20888"/>
            <a:ext cx="10157354" cy="3751312"/>
          </a:xfrm>
        </p:spPr>
        <p:txBody>
          <a:bodyPr/>
          <a:lstStyle/>
          <a:p>
            <a:pPr marL="0" indent="0">
              <a:buNone/>
            </a:pPr>
            <a:r>
              <a:rPr lang="ru-US" dirty="0"/>
              <a:t>Облачный провайдер позволяет поднять виртуальный сервер с </a:t>
            </a:r>
            <a:r>
              <a:rPr lang="ru-US"/>
              <a:t>запрошенными ресурсами из подготовленного образа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instance, virtual machine, virtual server, guest, …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231CB7-DB7E-FC4B-A460-E15BA2377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260" y="3867944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8373ECF-5319-C5A2-5A87-6B8DA7DC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628800"/>
            <a:ext cx="10157354" cy="45434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— это файл, содержащий данные виртуальной машины или отдельной операционной системы, который можно использовать для работы локально или создания дополнительной виртуальной машины.</a:t>
            </a:r>
          </a:p>
          <a:p>
            <a:pPr marL="0" indent="0" algn="r">
              <a:buNone/>
            </a:pPr>
            <a:r>
              <a:rPr lang="en-US" dirty="0"/>
              <a:t>// VK Cloud</a:t>
            </a:r>
            <a:r>
              <a:rPr lang="ru-RU" dirty="0"/>
              <a:t> </a:t>
            </a:r>
            <a:r>
              <a:rPr lang="en-US" dirty="0"/>
              <a:t>&gt; Docs &gt; </a:t>
            </a:r>
            <a:r>
              <a:rPr lang="ru-RU" dirty="0"/>
              <a:t>Облачные вычисления</a:t>
            </a:r>
            <a:r>
              <a:rPr lang="en-US" dirty="0"/>
              <a:t> &gt;</a:t>
            </a:r>
            <a:r>
              <a:rPr lang="ru-RU" dirty="0"/>
              <a:t> Образы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/>
              <a:t>A virtual machine image is a single file which contains a virtual disk that has a bootable operating system installed on it.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// OpenStack documentation</a:t>
            </a:r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F05CFBE-F910-8F40-B158-D17E1E6F7FD2}"/>
              </a:ext>
            </a:extLst>
          </p:cNvPr>
          <p:cNvSpPr txBox="1">
            <a:spLocks/>
          </p:cNvSpPr>
          <p:nvPr/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Образа </a:t>
            </a:r>
            <a:r>
              <a:rPr lang="en-US" dirty="0"/>
              <a:t>(images)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63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AB1E7-DEA8-3D43-A162-EFFCC6C8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120552"/>
          </a:xfrm>
        </p:spPr>
        <p:txBody>
          <a:bodyPr/>
          <a:lstStyle/>
          <a:p>
            <a:r>
              <a:rPr lang="ru-RU" dirty="0"/>
              <a:t>Форматы образов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467EB8F-736A-D34D-8FFB-1BC84D35E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136951"/>
              </p:ext>
            </p:extLst>
          </p:nvPr>
        </p:nvGraphicFramePr>
        <p:xfrm>
          <a:off x="1117309" y="1473200"/>
          <a:ext cx="9954207" cy="4938892"/>
        </p:xfrm>
        <a:graphic>
          <a:graphicData uri="http://schemas.openxmlformats.org/drawingml/2006/table">
            <a:tbl>
              <a:tblPr/>
              <a:tblGrid>
                <a:gridCol w="1736743">
                  <a:extLst>
                    <a:ext uri="{9D8B030D-6E8A-4147-A177-3AD203B41FA5}">
                      <a16:colId xmlns:a16="http://schemas.microsoft.com/office/drawing/2014/main" val="2629240713"/>
                    </a:ext>
                  </a:extLst>
                </a:gridCol>
                <a:gridCol w="8217464">
                  <a:extLst>
                    <a:ext uri="{9D8B030D-6E8A-4147-A177-3AD203B41FA5}">
                      <a16:colId xmlns:a16="http://schemas.microsoft.com/office/drawing/2014/main" val="993473739"/>
                    </a:ext>
                  </a:extLst>
                </a:gridCol>
              </a:tblGrid>
              <a:tr h="352376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Raw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Неструктурированный формат (</a:t>
                      </a:r>
                      <a:r>
                        <a:rPr lang="en-US" sz="1700" dirty="0">
                          <a:effectLst/>
                        </a:rPr>
                        <a:t>”</a:t>
                      </a:r>
                      <a:r>
                        <a:rPr lang="ru-RU" sz="1700" dirty="0">
                          <a:effectLst/>
                        </a:rPr>
                        <a:t>сырые</a:t>
                      </a:r>
                      <a:r>
                        <a:rPr lang="en-US" sz="1700" dirty="0">
                          <a:effectLst/>
                        </a:rPr>
                        <a:t>”</a:t>
                      </a:r>
                      <a:r>
                        <a:rPr lang="ru-RU" sz="1700" dirty="0">
                          <a:effectLst/>
                        </a:rPr>
                        <a:t> биты с диска)</a:t>
                      </a:r>
                      <a:endParaRPr lang="en" sz="1700" dirty="0">
                        <a:effectLst/>
                      </a:endParaRP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136570"/>
                  </a:ext>
                </a:extLst>
              </a:tr>
              <a:tr h="919339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VHD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800" dirty="0"/>
                        <a:t>Virtual Hard Drive - </a:t>
                      </a:r>
                      <a:r>
                        <a:rPr lang="ru-RU" sz="1800" dirty="0"/>
                        <a:t>наиболее распространенный формат хранения жестких дисков виртуальных машин (помимо </a:t>
                      </a:r>
                      <a:r>
                        <a:rPr lang="en-US" sz="1800" dirty="0"/>
                        <a:t>QEMU/KVM)</a:t>
                      </a:r>
                      <a:endParaRPr lang="en" sz="1700" dirty="0">
                        <a:effectLst/>
                      </a:endParaRP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411290"/>
                  </a:ext>
                </a:extLst>
              </a:tr>
              <a:tr h="352376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VMDK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Формат образов </a:t>
                      </a:r>
                      <a:r>
                        <a:rPr lang="en-US" sz="1700" dirty="0">
                          <a:effectLst/>
                        </a:rPr>
                        <a:t>VMware</a:t>
                      </a:r>
                      <a:endParaRPr lang="en" sz="1700" dirty="0">
                        <a:effectLst/>
                      </a:endParaRP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414782"/>
                  </a:ext>
                </a:extLst>
              </a:tr>
              <a:tr h="895617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qcow2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>
                          <a:effectLst/>
                        </a:rPr>
                        <a:t>Формат </a:t>
                      </a:r>
                      <a:r>
                        <a:rPr lang="en" sz="1700" dirty="0">
                          <a:effectLst/>
                        </a:rPr>
                        <a:t>QEMU, </a:t>
                      </a:r>
                      <a:r>
                        <a:rPr lang="ru-RU" sz="1700" dirty="0">
                          <a:effectLst/>
                        </a:rPr>
                        <a:t>основной для </a:t>
                      </a:r>
                      <a:r>
                        <a:rPr lang="en" sz="1700" dirty="0">
                          <a:effectLst/>
                        </a:rPr>
                        <a:t>KVM </a:t>
                      </a:r>
                      <a:r>
                        <a:rPr lang="ru-RU" sz="1700" dirty="0">
                          <a:effectLst/>
                        </a:rPr>
                        <a:t>и</a:t>
                      </a:r>
                      <a:r>
                        <a:rPr lang="en" sz="1700" dirty="0">
                          <a:effectLst/>
                        </a:rPr>
                        <a:t> QEMU</a:t>
                      </a:r>
                      <a:br>
                        <a:rPr lang="ru-RU" sz="1700" dirty="0">
                          <a:effectLst/>
                        </a:rPr>
                      </a:br>
                      <a:r>
                        <a:rPr lang="ru-RU" sz="1700" dirty="0">
                          <a:effectLst/>
                        </a:rPr>
                        <a:t>Поддерживает дополнительные функции</a:t>
                      </a:r>
                      <a:endParaRPr lang="en" sz="1700" dirty="0">
                        <a:effectLst/>
                      </a:endParaRP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338371"/>
                  </a:ext>
                </a:extLst>
              </a:tr>
              <a:tr h="895617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VDI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700" dirty="0">
                          <a:effectLst/>
                        </a:rPr>
                        <a:t>Virtual disk image </a:t>
                      </a:r>
                      <a:r>
                        <a:rPr lang="ru-RU" sz="1700" dirty="0">
                          <a:effectLst/>
                        </a:rPr>
                        <a:t>– формат дисков ВМ от </a:t>
                      </a:r>
                      <a:r>
                        <a:rPr lang="en" sz="1700" dirty="0">
                          <a:effectLst/>
                        </a:rPr>
                        <a:t>Oracle VM VirtualBox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638083"/>
                  </a:ext>
                </a:extLst>
              </a:tr>
              <a:tr h="352376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ISO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Формат архива для оптических дисков</a:t>
                      </a:r>
                      <a:endParaRPr lang="en" sz="1700" dirty="0">
                        <a:effectLst/>
                      </a:endParaRP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11257"/>
                  </a:ext>
                </a:extLst>
              </a:tr>
              <a:tr h="1171191">
                <a:tc>
                  <a:txBody>
                    <a:bodyPr/>
                    <a:lstStyle/>
                    <a:p>
                      <a:r>
                        <a:rPr lang="en" sz="1700" b="1" dirty="0">
                          <a:effectLst/>
                        </a:rPr>
                        <a:t>AMI, ARI, AKI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700" dirty="0"/>
                        <a:t>Amazon machine, </a:t>
                      </a:r>
                      <a:r>
                        <a:rPr lang="en" sz="1700" dirty="0" err="1"/>
                        <a:t>ramdisk</a:t>
                      </a:r>
                      <a:r>
                        <a:rPr lang="en" sz="1700" dirty="0"/>
                        <a:t>, and kernel images (respectively)</a:t>
                      </a:r>
                      <a:br>
                        <a:rPr lang="en" sz="1700" dirty="0"/>
                      </a:br>
                      <a:r>
                        <a:rPr lang="ru-RU" sz="1700" dirty="0"/>
                        <a:t>Документация: </a:t>
                      </a:r>
                      <a:r>
                        <a:rPr lang="en" sz="1700" dirty="0">
                          <a:hlinkClick r:id="rId2"/>
                        </a:rPr>
                        <a:t>Amazon EC2 User Guide</a:t>
                      </a:r>
                      <a:r>
                        <a:rPr lang="en" sz="1700" dirty="0"/>
                        <a:t>.</a:t>
                      </a:r>
                    </a:p>
                  </a:txBody>
                  <a:tcPr marL="62963" marR="62963" marT="31482" marB="3148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4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EDCC9-3DC5-F875-AC41-4E38DB46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compute Digital Energy (step 1)</a:t>
            </a:r>
            <a:endParaRPr lang="ru-US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EBF028-80E2-F6F2-3EA7-A4F6A272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43" y="1498337"/>
            <a:ext cx="6301714" cy="49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77F9E-9779-6D26-356A-EAE9AC5C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compute Digital Energy (step 2)</a:t>
            </a:r>
            <a:endParaRPr lang="ru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437D31-1A30-708B-CDF2-032A8925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69" y="1777859"/>
            <a:ext cx="6593286" cy="48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5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77F9E-9779-6D26-356A-EAE9AC5C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compute Digital Energy (step 3)</a:t>
            </a:r>
            <a:endParaRPr lang="ru-U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45F51E-4A1D-426F-C3EF-CD580D7A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24" y="1758158"/>
            <a:ext cx="7770376" cy="47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6E429-9185-B39A-4BB5-17228F1E5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US" dirty="0"/>
              <a:t>Облачная инфраструктура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6667F-6E5C-6396-8D0E-5592AE8DB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№</a:t>
            </a:r>
            <a:r>
              <a:rPr lang="en-US" dirty="0"/>
              <a:t>8</a:t>
            </a:r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396145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06361-E347-7A97-9152-600240D2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/>
              <a:t>Диски</a:t>
            </a:r>
            <a:r>
              <a:rPr lang="en-US" dirty="0"/>
              <a:t> (Disks/Volumes)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F6572C-82A5-E8EF-026D-E788D53C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Для хранения данных к виртуальной </a:t>
            </a:r>
            <a:r>
              <a:rPr lang="ru-US"/>
              <a:t>машине подключается</a:t>
            </a:r>
            <a:r>
              <a:rPr lang="ru-RU" dirty="0"/>
              <a:t> виртуальный</a:t>
            </a:r>
            <a:r>
              <a:rPr lang="ru-US"/>
              <a:t> </a:t>
            </a:r>
            <a:r>
              <a:rPr lang="ru-US" dirty="0"/>
              <a:t>диск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18680-337C-F67B-0CC0-99822A0C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24" y="2794659"/>
            <a:ext cx="7770376" cy="17044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969387-82A5-B048-B1E2-9266EE52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380" y="4929883"/>
            <a:ext cx="1224136" cy="12241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D49979-66FF-364B-975A-114877148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788" y="4131624"/>
            <a:ext cx="2269176" cy="22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858D8-191A-96B9-54F8-4608DDDE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Подключаем диск в </a:t>
            </a:r>
            <a:r>
              <a:rPr lang="en-US" dirty="0"/>
              <a:t>Digital Energy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4681ED-1FF2-8D3E-6CA8-4A302913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44" y="2082243"/>
            <a:ext cx="5278736" cy="40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858D8-191A-96B9-54F8-4608DDDE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ВМ в </a:t>
            </a:r>
            <a:r>
              <a:rPr lang="en-US" dirty="0"/>
              <a:t>VK Cloud</a:t>
            </a:r>
            <a:endParaRPr lang="ru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9F6113-C652-477C-0FA1-6A799665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92"/>
          <a:stretch/>
        </p:blipFill>
        <p:spPr>
          <a:xfrm>
            <a:off x="946629" y="1666850"/>
            <a:ext cx="5038773" cy="44506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3F055B-734F-5A97-7ADB-432F7563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772816"/>
            <a:ext cx="5166647" cy="43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8C17C-473E-B619-22D0-B3927E97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048544"/>
          </a:xfrm>
        </p:spPr>
        <p:txBody>
          <a:bodyPr/>
          <a:lstStyle/>
          <a:p>
            <a:r>
              <a:rPr lang="ru-RU" dirty="0"/>
              <a:t>Создаем ВМ через </a:t>
            </a:r>
            <a:r>
              <a:rPr lang="en-US" dirty="0"/>
              <a:t>Terraform 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96F34-F975-D9F3-6D36-A75C2E38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09" y="1304991"/>
            <a:ext cx="4544393" cy="54768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458A81-5A9A-9022-7793-1F3B9B11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97" y="1374058"/>
            <a:ext cx="4202605" cy="21203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2A2F2-6040-9647-BD78-ADFA8999E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3" y="4614453"/>
            <a:ext cx="3622869" cy="8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53E31-7C61-E527-62FC-8C4F9164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/>
              <a:t>Сеть</a:t>
            </a:r>
            <a:r>
              <a:rPr lang="ru-RU" dirty="0"/>
              <a:t> (</a:t>
            </a:r>
            <a:r>
              <a:rPr lang="en-US" dirty="0"/>
              <a:t>net, subnet, …)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362F1-DC70-87AC-62D1-53D0F2ED6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Для доступа к серверам используется </a:t>
            </a:r>
            <a:r>
              <a:rPr lang="ru-US"/>
              <a:t>публичная сеть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сетевые интерфейсы или </a:t>
            </a:r>
            <a:r>
              <a:rPr lang="en-US" b="1" dirty="0"/>
              <a:t>floating IP</a:t>
            </a:r>
            <a:r>
              <a:rPr lang="en-US" dirty="0"/>
              <a:t>)</a:t>
            </a:r>
            <a:endParaRPr lang="ru-US" dirty="0"/>
          </a:p>
          <a:p>
            <a:pPr marL="0" indent="0">
              <a:buNone/>
            </a:pPr>
            <a:r>
              <a:rPr lang="ru-US" dirty="0"/>
              <a:t>Для взаимодействиями между серверами внутри системы используется </a:t>
            </a:r>
            <a:r>
              <a:rPr lang="ru-US"/>
              <a:t>приватная сеть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Для подключения нескольких сетей используются виртуальные маршрутизаторы (</a:t>
            </a:r>
            <a:r>
              <a:rPr lang="en-US" dirty="0"/>
              <a:t>router)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DDCAD3-0858-85BC-0AD3-6A4FB122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4625729"/>
            <a:ext cx="7770376" cy="17910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7CAA0E-124E-854C-AD59-96E3DB98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9553" y="4683675"/>
            <a:ext cx="1675110" cy="16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A96EC-228C-8450-8D83-C102928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сети в </a:t>
            </a:r>
            <a:r>
              <a:rPr lang="en-US" dirty="0"/>
              <a:t>Digital Energy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6063D-F5E7-1B2E-D92F-342D06DE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83" y="1809264"/>
            <a:ext cx="7072058" cy="40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4B85A-0A80-9783-FCE6-100D1407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Группы безопасности </a:t>
            </a:r>
            <a:r>
              <a:rPr lang="en-US" dirty="0"/>
              <a:t>(firewall)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797A96-E7A4-D4E8-33BD-C87984463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826043"/>
            <a:ext cx="9895163" cy="7459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US" dirty="0"/>
              <a:t>Для ограничения сетевого доступа </a:t>
            </a:r>
            <a:r>
              <a:rPr lang="ru-US"/>
              <a:t>используются фильтры</a:t>
            </a:r>
            <a:br>
              <a:rPr lang="en-US" dirty="0"/>
            </a:br>
            <a:r>
              <a:rPr lang="ru-US"/>
              <a:t>входящего </a:t>
            </a:r>
            <a:r>
              <a:rPr lang="ru-US" dirty="0"/>
              <a:t>и исходящего тарфика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7DAEB5-1B58-BE4B-3778-C30FE8DA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96" y="2780928"/>
            <a:ext cx="7770376" cy="35529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F81D9C-B43E-5546-ACED-088366C68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72" y="4149080"/>
            <a:ext cx="2395190" cy="23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760A-A361-4296-EB85-49E45CF5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/>
              <a:t>Балансировщик</a:t>
            </a:r>
            <a:r>
              <a:rPr lang="ru-RU" dirty="0"/>
              <a:t> (</a:t>
            </a:r>
            <a:r>
              <a:rPr lang="en-US" dirty="0" err="1"/>
              <a:t>LoadBalancer</a:t>
            </a:r>
            <a:r>
              <a:rPr lang="en-US" dirty="0"/>
              <a:t>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ED77C9-49B9-3484-83A8-3E168B84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Связывает выделенный </a:t>
            </a:r>
            <a:r>
              <a:rPr lang="en-US" dirty="0"/>
              <a:t>IP </a:t>
            </a:r>
            <a:r>
              <a:rPr lang="ru-RU" dirty="0"/>
              <a:t>адрес (чаще всего публичный)</a:t>
            </a:r>
            <a:br>
              <a:rPr lang="en-US" dirty="0"/>
            </a:br>
            <a:r>
              <a:rPr lang="ru-RU" dirty="0"/>
              <a:t>с ВМ или группой ВМ</a:t>
            </a:r>
          </a:p>
          <a:p>
            <a:pPr marL="0" indent="0">
              <a:buNone/>
            </a:pPr>
            <a:r>
              <a:rPr lang="ru-RU" dirty="0"/>
              <a:t>Позволяет реализовать механизмы горизонтального масштабирования и отказоустойчивости на уровне приложений</a:t>
            </a:r>
            <a:endParaRPr lang="ru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9946300-5E5F-37F2-B906-F33F3511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12" y="357202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39A2B1-8C90-6343-8BA0-8E56B8D0C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777" y="4710790"/>
            <a:ext cx="1602000" cy="160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14488C-2BDC-8C4A-86EA-F24FDB59B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804" y="3999610"/>
            <a:ext cx="1602000" cy="1602000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1CCF5BD-B176-6247-9BBA-97D072C73BBC}"/>
              </a:ext>
            </a:extLst>
          </p:cNvPr>
          <p:cNvCxnSpPr>
            <a:cxnSpLocks/>
          </p:cNvCxnSpPr>
          <p:nvPr/>
        </p:nvCxnSpPr>
        <p:spPr>
          <a:xfrm flipH="1" flipV="1">
            <a:off x="3677527" y="4940176"/>
            <a:ext cx="408778" cy="53071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A136170-B142-8846-B30A-EF18BC02014D}"/>
              </a:ext>
            </a:extLst>
          </p:cNvPr>
          <p:cNvCxnSpPr>
            <a:cxnSpLocks/>
          </p:cNvCxnSpPr>
          <p:nvPr/>
        </p:nvCxnSpPr>
        <p:spPr>
          <a:xfrm flipH="1">
            <a:off x="2601442" y="5772212"/>
            <a:ext cx="107608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DC24E-0E8C-CF41-B4AE-967021EC8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0116" y="4971212"/>
            <a:ext cx="1602000" cy="16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F047B-0479-E86A-02F8-1BF5FDE6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</a:t>
            </a:r>
            <a:r>
              <a:rPr lang="ru-RU" dirty="0"/>
              <a:t>в</a:t>
            </a:r>
            <a:r>
              <a:rPr lang="en-US" dirty="0"/>
              <a:t> Digital Energy</a:t>
            </a:r>
            <a:endParaRPr lang="ru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B41EE2-8B42-10AC-5AE8-3EF11493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78" y="1886541"/>
            <a:ext cx="7770376" cy="1724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295AAA-5F50-7723-D49C-AD7C57A4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3933056"/>
            <a:ext cx="7770376" cy="14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F047B-0479-E86A-02F8-1BF5FDE6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001797"/>
          </a:xfrm>
        </p:spPr>
        <p:txBody>
          <a:bodyPr/>
          <a:lstStyle/>
          <a:p>
            <a:r>
              <a:rPr lang="en-US" dirty="0"/>
              <a:t>Load Balancer </a:t>
            </a:r>
            <a:r>
              <a:rPr lang="ru-RU" dirty="0"/>
              <a:t>в </a:t>
            </a:r>
            <a:r>
              <a:rPr lang="en-US" dirty="0"/>
              <a:t>VK Cloud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1145E-EFA8-70AC-7CB7-83972274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1" y="2220511"/>
            <a:ext cx="7770376" cy="2416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B7B85-4F08-904E-E115-6D98F950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196752"/>
            <a:ext cx="4464496" cy="52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5434A-2A6A-EC40-80EA-CC1FA1DE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304800"/>
            <a:ext cx="10157354" cy="963960"/>
          </a:xfrm>
        </p:spPr>
        <p:txBody>
          <a:bodyPr/>
          <a:lstStyle/>
          <a:p>
            <a:r>
              <a:rPr lang="ru-RU" dirty="0"/>
              <a:t>Повторим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AC6C1A-F192-4E4C-9456-65831957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379905"/>
            <a:ext cx="10157354" cy="1871216"/>
          </a:xfrm>
        </p:spPr>
        <p:txBody>
          <a:bodyPr/>
          <a:lstStyle/>
          <a:p>
            <a:r>
              <a:rPr lang="en-US" dirty="0"/>
              <a:t>IaaS - Infrastructure as a Service</a:t>
            </a:r>
            <a:endParaRPr lang="ru-RU" dirty="0"/>
          </a:p>
          <a:p>
            <a:r>
              <a:rPr lang="en-US" dirty="0"/>
              <a:t>PaaS - Platform as a Service</a:t>
            </a:r>
          </a:p>
          <a:p>
            <a:r>
              <a:rPr lang="en-US" dirty="0"/>
              <a:t>SaaS</a:t>
            </a:r>
            <a:r>
              <a:rPr lang="ru-RU" dirty="0"/>
              <a:t> </a:t>
            </a:r>
            <a:r>
              <a:rPr lang="en-US" dirty="0"/>
              <a:t>- Software as a Service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3A78D7-800D-4C4B-9BE8-C2F109D6D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9" y="3251121"/>
            <a:ext cx="7223546" cy="34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776FD-3B5D-7514-8E12-F4891AB3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Kubernetes (k8s)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B784CF-A63D-0B55-FFF7-C129B479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Позволяет </a:t>
            </a:r>
            <a:r>
              <a:rPr lang="ru-US"/>
              <a:t>создать </a:t>
            </a:r>
            <a:r>
              <a:rPr lang="en-US" dirty="0"/>
              <a:t>Kubernetes-</a:t>
            </a:r>
            <a:r>
              <a:rPr lang="ru-US"/>
              <a:t>кластер </a:t>
            </a:r>
            <a:r>
              <a:rPr lang="ru-US" dirty="0"/>
              <a:t>на основе </a:t>
            </a:r>
            <a:r>
              <a:rPr lang="ru-US"/>
              <a:t>виртуальных серверо</a:t>
            </a:r>
            <a:r>
              <a:rPr lang="ru-RU" dirty="0"/>
              <a:t>в</a:t>
            </a:r>
            <a:r>
              <a:rPr lang="ru-US"/>
              <a:t>, </a:t>
            </a:r>
            <a:r>
              <a:rPr lang="ru-US" dirty="0"/>
              <a:t>которые </a:t>
            </a:r>
            <a:r>
              <a:rPr lang="ru-US"/>
              <a:t>автоматически конфигурируются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Клиенту (как правило) выдается только файл конфигурации для подключения к кластеру</a:t>
            </a:r>
            <a:endParaRPr lang="ru-US" dirty="0"/>
          </a:p>
        </p:txBody>
      </p:sp>
      <p:pic>
        <p:nvPicPr>
          <p:cNvPr id="6146" name="Picture 2" descr="Kubernetes на AWS | Amazon Web Services">
            <a:extLst>
              <a:ext uri="{FF2B5EF4-FFF2-40B4-BE49-F238E27FC236}">
                <a16:creationId xmlns:a16="http://schemas.microsoft.com/office/drawing/2014/main" id="{3B0EE160-B989-B461-4760-C6C61447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315" y="3717032"/>
            <a:ext cx="2636348" cy="19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6F5872-2454-9042-886E-301C1C8DF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2" y="4365104"/>
            <a:ext cx="7118970" cy="1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D6915-9DBC-065C-D85C-08B496D0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120552"/>
          </a:xfrm>
        </p:spPr>
        <p:txBody>
          <a:bodyPr/>
          <a:lstStyle/>
          <a:p>
            <a:r>
              <a:rPr lang="ru-RU" dirty="0"/>
              <a:t>Создание кластера в </a:t>
            </a:r>
            <a:r>
              <a:rPr lang="en-US" dirty="0"/>
              <a:t>VK Cloud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17310-21DD-ED25-F38C-7EA4786E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58" y="1326111"/>
            <a:ext cx="4454830" cy="51659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AAE37B-4000-14B2-6FBE-6589EAB6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01" y="1326111"/>
            <a:ext cx="4134226" cy="51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D6915-9DBC-065C-D85C-08B496D0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Создание кластера в </a:t>
            </a:r>
            <a:r>
              <a:rPr lang="en-US" sz="4000" dirty="0"/>
              <a:t>Digital Energy</a:t>
            </a:r>
            <a:endParaRPr lang="ru-U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F0D35E-BB23-7609-54B3-03FEBA0C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99" y="1636097"/>
            <a:ext cx="6314139" cy="35858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B0988-F4A1-B6C7-6852-6FCB26303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3429000"/>
            <a:ext cx="5809282" cy="29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16BC1-13D7-BF44-815D-C0856FCF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Резервное копирование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264BD-A2C9-0749-B24B-07C9FC6E2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7272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Позволяет почти не заботиться о регулярном резервном копировании ваших данных, они уже реплицируются и сохраняются копии, на которые можно потом откатиться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D827A2-B8AE-F34E-8553-5CFAACDE0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112" y="3958604"/>
            <a:ext cx="2395191" cy="23951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09FFF-569C-0A4D-98CD-0E14A6674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8242" y="3706577"/>
            <a:ext cx="2395190" cy="2395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74A7E-F6CE-8C42-A11F-D38EC4FAD656}"/>
              </a:ext>
            </a:extLst>
          </p:cNvPr>
          <p:cNvSpPr txBox="1"/>
          <p:nvPr/>
        </p:nvSpPr>
        <p:spPr>
          <a:xfrm>
            <a:off x="1117309" y="3657600"/>
            <a:ext cx="47612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/>
              <a:t>Люди делятся на два типа:</a:t>
            </a:r>
            <a:br>
              <a:rPr lang="ru-RU" sz="2000" i="1" dirty="0"/>
            </a:br>
            <a:r>
              <a:rPr lang="ru-RU" sz="2000" i="1" dirty="0"/>
              <a:t>1. Кто уже делает резервные копии</a:t>
            </a:r>
            <a:br>
              <a:rPr lang="ru-RU" sz="2000" i="1" dirty="0"/>
            </a:br>
            <a:r>
              <a:rPr lang="ru-RU" sz="2000" i="1" dirty="0"/>
              <a:t>2. Кто еще не делает их</a:t>
            </a:r>
          </a:p>
        </p:txBody>
      </p:sp>
    </p:spTree>
    <p:extLst>
      <p:ext uri="{BB962C8B-B14F-4D97-AF65-F5344CB8AC3E}">
        <p14:creationId xmlns:p14="http://schemas.microsoft.com/office/powerpoint/2010/main" val="14593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78A6B-9431-F8C2-0ECD-E75B0514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DBaaS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C7192-6B3F-AA9D-C3B1-6E5A1192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772816"/>
            <a:ext cx="7770376" cy="45688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0FC3FE-C34E-2C4B-8C2B-47423C38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0447" y="422108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14899-CD9D-989A-7FC0-2545C2F2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MLaaS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6985FF-F87C-5AB6-4D3E-B545106E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496785"/>
            <a:ext cx="7770376" cy="17946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2D3632-A4A1-9BB7-98BE-8ABACEC7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3296801"/>
            <a:ext cx="7770376" cy="34062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9BBE9A-06F3-704C-88CB-227A43098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744" y="4221088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37957-1EF9-934A-A54E-3A0F722E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908720"/>
            <a:ext cx="10157354" cy="1397000"/>
          </a:xfrm>
        </p:spPr>
        <p:txBody>
          <a:bodyPr/>
          <a:lstStyle/>
          <a:p>
            <a:pPr algn="ctr"/>
            <a:r>
              <a:rPr lang="ru-RU" dirty="0"/>
              <a:t>Рассмотрим на примере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B76EAA-C2FA-344C-9676-1564B8222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71" y="2780928"/>
            <a:ext cx="3895882" cy="18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D05D8-51A5-AA40-8954-3A6E9570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E8D5E-0D3E-344D-9EE3-A176AA23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Более 1000 </a:t>
            </a:r>
            <a:r>
              <a:rPr lang="ru-RU" dirty="0" err="1"/>
              <a:t>репозиториев</a:t>
            </a:r>
            <a:r>
              <a:rPr lang="ru-RU" dirty="0"/>
              <a:t> компонентов</a:t>
            </a:r>
          </a:p>
          <a:p>
            <a:r>
              <a:rPr lang="ru-RU" dirty="0"/>
              <a:t>Более 15 миллионов строк кода</a:t>
            </a:r>
            <a:r>
              <a:rPr lang="en-US" dirty="0"/>
              <a:t> </a:t>
            </a:r>
            <a:r>
              <a:rPr lang="ru-RU" dirty="0"/>
              <a:t>основной кодовой базы</a:t>
            </a:r>
          </a:p>
          <a:p>
            <a:r>
              <a:rPr lang="en" dirty="0"/>
              <a:t>OpenStack Foundation</a:t>
            </a:r>
            <a:r>
              <a:rPr lang="ru-RU" dirty="0"/>
              <a:t> (500+ компаний)</a:t>
            </a:r>
          </a:p>
          <a:p>
            <a:r>
              <a:rPr lang="ru-RU" dirty="0"/>
              <a:t>Начинание </a:t>
            </a:r>
            <a:r>
              <a:rPr lang="en" dirty="0"/>
              <a:t>Rackspace </a:t>
            </a:r>
            <a:r>
              <a:rPr lang="ru-RU" dirty="0"/>
              <a:t>и </a:t>
            </a:r>
            <a:r>
              <a:rPr lang="en" dirty="0"/>
              <a:t>NASA</a:t>
            </a:r>
            <a:endParaRPr lang="ru-RU" dirty="0"/>
          </a:p>
          <a:p>
            <a:r>
              <a:rPr lang="en-US" dirty="0"/>
              <a:t>Open source, 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60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505B25-4102-DA4A-B997-7B7B3F48D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0" y="1124744"/>
            <a:ext cx="11616781" cy="5543117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3372C46-BF61-4040-B1B2-38A9517B3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3" y="211768"/>
            <a:ext cx="10157354" cy="780504"/>
          </a:xfrm>
        </p:spPr>
        <p:txBody>
          <a:bodyPr/>
          <a:lstStyle/>
          <a:p>
            <a:pPr algn="ctr"/>
            <a:r>
              <a:rPr lang="ru-RU" dirty="0"/>
              <a:t>Упрощенная схема?!</a:t>
            </a:r>
          </a:p>
        </p:txBody>
      </p:sp>
    </p:spTree>
    <p:extLst>
      <p:ext uri="{BB962C8B-B14F-4D97-AF65-F5344CB8AC3E}">
        <p14:creationId xmlns:p14="http://schemas.microsoft.com/office/powerpoint/2010/main" val="28237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B21E7E-AA37-DD49-9DE7-260F536A4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9" y="961688"/>
            <a:ext cx="5589984" cy="5589984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DACEC7-81DF-DA4D-9DB2-2329DBF6011C}"/>
              </a:ext>
            </a:extLst>
          </p:cNvPr>
          <p:cNvSpPr txBox="1">
            <a:spLocks/>
          </p:cNvSpPr>
          <p:nvPr/>
        </p:nvSpPr>
        <p:spPr>
          <a:xfrm>
            <a:off x="1015733" y="211768"/>
            <a:ext cx="10157354" cy="78050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dirty="0"/>
              <a:t>Действительно упрощенная схема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B1A387-1A81-F949-AAB6-3FFDE667D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026" y="2644881"/>
            <a:ext cx="5589984" cy="38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D8BF3-4EC0-EF49-B78D-03689A0A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1268760"/>
            <a:ext cx="10157354" cy="1068536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Что такое облако?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704224-DF5A-714C-BC9B-C3EC0A18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6777" y="2636912"/>
            <a:ext cx="3115270" cy="31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18823-8B3C-0C43-B262-E1C3DE99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Стандартная схема облака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9FAFB54-00A2-BD4B-ACB1-21D098E5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9" y="1460846"/>
            <a:ext cx="5626226" cy="5206359"/>
          </a:xfrm>
        </p:spPr>
      </p:pic>
    </p:spTree>
    <p:extLst>
      <p:ext uri="{BB962C8B-B14F-4D97-AF65-F5344CB8AC3E}">
        <p14:creationId xmlns:p14="http://schemas.microsoft.com/office/powerpoint/2010/main" val="65006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18823-8B3C-0C43-B262-E1C3DE99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модулей </a:t>
            </a:r>
            <a:r>
              <a:rPr lang="en-US" dirty="0"/>
              <a:t>OpenStack</a:t>
            </a:r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9FAFB54-00A2-BD4B-ACB1-21D098E5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99" y="1467306"/>
            <a:ext cx="5626226" cy="5193439"/>
          </a:xfrm>
        </p:spPr>
      </p:pic>
    </p:spTree>
    <p:extLst>
      <p:ext uri="{BB962C8B-B14F-4D97-AF65-F5344CB8AC3E}">
        <p14:creationId xmlns:p14="http://schemas.microsoft.com/office/powerpoint/2010/main" val="416388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18823-8B3C-0C43-B262-E1C3DE99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Keystone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F94A06-6AFA-4F4F-BF07-E002814F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47" y="1467305"/>
            <a:ext cx="7289477" cy="5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DF777-5EE1-7446-97CC-1345F21A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Проект, пользователь, домен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0590C1-E8D7-194D-9A71-B4694152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Пользователи объединены в проекты</a:t>
            </a:r>
          </a:p>
          <a:p>
            <a:r>
              <a:rPr lang="ru-RU" dirty="0"/>
              <a:t>Пользователи и проекты объединены в домены</a:t>
            </a:r>
          </a:p>
          <a:p>
            <a:r>
              <a:rPr lang="ru-RU" dirty="0"/>
              <a:t>Пользователи имеют определенные права на ресурсы проекта, определяемые </a:t>
            </a:r>
            <a:r>
              <a:rPr lang="en-US" dirty="0"/>
              <a:t>“policy”</a:t>
            </a:r>
            <a:endParaRPr lang="ru-RU" dirty="0"/>
          </a:p>
          <a:p>
            <a:r>
              <a:rPr lang="ru-RU" dirty="0"/>
              <a:t>Пользователь может состоять в нескольких проектах</a:t>
            </a:r>
            <a:endParaRPr lang="en-US" dirty="0"/>
          </a:p>
          <a:p>
            <a:r>
              <a:rPr lang="ru-RU" dirty="0"/>
              <a:t>За это отвечает </a:t>
            </a:r>
            <a:r>
              <a:rPr lang="en-US" b="1" dirty="0"/>
              <a:t>Keystone</a:t>
            </a:r>
            <a:r>
              <a:rPr lang="en-US" dirty="0"/>
              <a:t> (AAA)</a:t>
            </a:r>
          </a:p>
          <a:p>
            <a:r>
              <a:rPr lang="ru-RU" dirty="0"/>
              <a:t>Кроме того </a:t>
            </a:r>
            <a:r>
              <a:rPr lang="en-US" dirty="0"/>
              <a:t>Keystone </a:t>
            </a:r>
            <a:r>
              <a:rPr lang="ru-RU" dirty="0"/>
              <a:t>предоставляет </a:t>
            </a:r>
            <a:r>
              <a:rPr lang="en-US" b="1" dirty="0"/>
              <a:t>endpoint list</a:t>
            </a:r>
            <a:r>
              <a:rPr lang="ru-RU" dirty="0"/>
              <a:t>, чтобы мы знали какие компоненты доступны нашему пользователю</a:t>
            </a:r>
            <a:endParaRPr lang="en-US" dirty="0"/>
          </a:p>
          <a:p>
            <a:r>
              <a:rPr lang="ru-RU" dirty="0"/>
              <a:t>Есть 3 типа </a:t>
            </a:r>
            <a:r>
              <a:rPr lang="en-US" dirty="0"/>
              <a:t>endpoint – admin, service, public</a:t>
            </a:r>
          </a:p>
        </p:txBody>
      </p:sp>
    </p:spTree>
    <p:extLst>
      <p:ext uri="{BB962C8B-B14F-4D97-AF65-F5344CB8AC3E}">
        <p14:creationId xmlns:p14="http://schemas.microsoft.com/office/powerpoint/2010/main" val="38487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5D3F-D8D9-174C-979D-F9D00FFE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Nova + Placement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62A8F2-3131-5F47-9171-487CB8F3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6705295" cy="44704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Отвечает за создание и управление ВМ</a:t>
            </a:r>
          </a:p>
          <a:p>
            <a:r>
              <a:rPr lang="ru-RU" dirty="0"/>
              <a:t>Распределяем ВМ по узлам кластера</a:t>
            </a:r>
          </a:p>
          <a:p>
            <a:r>
              <a:rPr lang="ru-RU" dirty="0"/>
              <a:t>Требует </a:t>
            </a:r>
            <a:r>
              <a:rPr lang="en-US" dirty="0"/>
              <a:t>Keystone, MariaDB, RabbitMQ, </a:t>
            </a:r>
            <a:r>
              <a:rPr lang="en-US" dirty="0" err="1"/>
              <a:t>libvirt</a:t>
            </a:r>
            <a:endParaRPr lang="en-US" dirty="0"/>
          </a:p>
          <a:p>
            <a:pPr lvl="1"/>
            <a:r>
              <a:rPr lang="en" dirty="0"/>
              <a:t>nova-</a:t>
            </a:r>
            <a:r>
              <a:rPr lang="en" dirty="0" err="1"/>
              <a:t>api</a:t>
            </a:r>
            <a:endParaRPr lang="en-US" dirty="0"/>
          </a:p>
          <a:p>
            <a:pPr lvl="1"/>
            <a:r>
              <a:rPr lang="en" dirty="0"/>
              <a:t>nova-</a:t>
            </a:r>
            <a:r>
              <a:rPr lang="en" dirty="0" err="1"/>
              <a:t>api</a:t>
            </a:r>
            <a:r>
              <a:rPr lang="en" dirty="0"/>
              <a:t>-metadata</a:t>
            </a:r>
            <a:endParaRPr lang="en-US" dirty="0"/>
          </a:p>
          <a:p>
            <a:pPr lvl="1"/>
            <a:r>
              <a:rPr lang="en" dirty="0"/>
              <a:t>nova-compute</a:t>
            </a:r>
            <a:endParaRPr lang="en-US" dirty="0"/>
          </a:p>
          <a:p>
            <a:pPr lvl="1"/>
            <a:r>
              <a:rPr lang="en" dirty="0"/>
              <a:t>nova-scheduler</a:t>
            </a:r>
            <a:endParaRPr lang="en-US" dirty="0"/>
          </a:p>
          <a:p>
            <a:pPr lvl="1"/>
            <a:r>
              <a:rPr lang="en" dirty="0"/>
              <a:t>nova-conductor</a:t>
            </a:r>
          </a:p>
          <a:p>
            <a:pPr lvl="1"/>
            <a:r>
              <a:rPr lang="en" dirty="0"/>
              <a:t>nova-</a:t>
            </a:r>
            <a:r>
              <a:rPr lang="en" dirty="0" err="1"/>
              <a:t>novncproxy</a:t>
            </a:r>
            <a:endParaRPr lang="en" dirty="0"/>
          </a:p>
          <a:p>
            <a:pPr lvl="1"/>
            <a:r>
              <a:rPr lang="en" dirty="0"/>
              <a:t>placement</a:t>
            </a:r>
          </a:p>
          <a:p>
            <a:pPr lvl="1"/>
            <a:r>
              <a:rPr lang="en" dirty="0"/>
              <a:t>…</a:t>
            </a:r>
          </a:p>
          <a:p>
            <a:pPr lvl="1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F65F39-99F6-094A-99F3-C019E710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701800"/>
            <a:ext cx="3865488" cy="45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9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CA20E0-A2D3-2E43-A546-DF1F2ACF0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6" y="-27384"/>
            <a:ext cx="11629292" cy="6868550"/>
          </a:xfrm>
        </p:spPr>
      </p:pic>
    </p:spTree>
    <p:extLst>
      <p:ext uri="{BB962C8B-B14F-4D97-AF65-F5344CB8AC3E}">
        <p14:creationId xmlns:p14="http://schemas.microsoft.com/office/powerpoint/2010/main" val="244992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4B5F6-218D-1242-8114-C14CEDF4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A778D-F38B-CA42-8AF2-D591E4C1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Управляет образами ВМ</a:t>
            </a:r>
          </a:p>
          <a:p>
            <a:r>
              <a:rPr lang="ru-RU" dirty="0"/>
              <a:t>Требует </a:t>
            </a:r>
            <a:r>
              <a:rPr lang="en-US" dirty="0"/>
              <a:t>Keystone, MariaDB, RabbitMQ</a:t>
            </a:r>
            <a:r>
              <a:rPr lang="ru-RU" dirty="0"/>
              <a:t> и </a:t>
            </a:r>
            <a:r>
              <a:rPr lang="en-US" dirty="0"/>
              <a:t>storage-backend (</a:t>
            </a:r>
            <a:r>
              <a:rPr lang="ru-RU" dirty="0"/>
              <a:t>например, </a:t>
            </a:r>
            <a:r>
              <a:rPr lang="en-US" dirty="0" err="1"/>
              <a:t>ceph</a:t>
            </a:r>
            <a:r>
              <a:rPr lang="ru-RU" dirty="0"/>
              <a:t> или </a:t>
            </a:r>
            <a:r>
              <a:rPr lang="en-US" dirty="0"/>
              <a:t>swift)</a:t>
            </a:r>
          </a:p>
          <a:p>
            <a:pPr lvl="1"/>
            <a:r>
              <a:rPr lang="en-US" dirty="0"/>
              <a:t>glance-</a:t>
            </a:r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glance-registry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ECB7A6-0625-7849-A6FC-7C8E49873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52" y="3159803"/>
            <a:ext cx="3866164" cy="32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2ADF4-685A-6449-80C2-A2E27357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Cinder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219BE-3A11-784F-BABF-30BDF270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Управляет виртуальными дисками ВМ</a:t>
            </a:r>
            <a:endParaRPr lang="en-US" dirty="0"/>
          </a:p>
          <a:p>
            <a:r>
              <a:rPr lang="ru-RU" dirty="0"/>
              <a:t>Требует </a:t>
            </a:r>
            <a:r>
              <a:rPr lang="en-US" dirty="0"/>
              <a:t>Keystone, MariaDB, RabbitMQ</a:t>
            </a:r>
            <a:r>
              <a:rPr lang="ru-RU" dirty="0"/>
              <a:t> и </a:t>
            </a:r>
            <a:r>
              <a:rPr lang="en-US" dirty="0"/>
              <a:t>storage-backend (</a:t>
            </a:r>
            <a:r>
              <a:rPr lang="ru-RU" dirty="0"/>
              <a:t>например, </a:t>
            </a:r>
            <a:r>
              <a:rPr lang="en-US" dirty="0" err="1"/>
              <a:t>ceph</a:t>
            </a:r>
            <a:r>
              <a:rPr lang="ru-RU" dirty="0"/>
              <a:t> или </a:t>
            </a:r>
            <a:r>
              <a:rPr lang="en-US" dirty="0" err="1"/>
              <a:t>iscsi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cinder-</a:t>
            </a:r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cinder-volume</a:t>
            </a:r>
          </a:p>
          <a:p>
            <a:pPr lvl="1"/>
            <a:r>
              <a:rPr lang="en-US" dirty="0"/>
              <a:t>cinder-scheduler</a:t>
            </a:r>
          </a:p>
          <a:p>
            <a:pPr lvl="1"/>
            <a:r>
              <a:rPr lang="en-US" dirty="0"/>
              <a:t>cinder-backup</a:t>
            </a:r>
            <a:endParaRPr lang="ru-RU" dirty="0"/>
          </a:p>
          <a:p>
            <a:r>
              <a:rPr lang="ru-RU" b="1" dirty="0"/>
              <a:t>Резервное копирование, </a:t>
            </a:r>
            <a:r>
              <a:rPr lang="en-US" b="1" dirty="0"/>
              <a:t>snapshoot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332A8D-0E3E-6B4F-AA63-F97778DD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6620" y="3903024"/>
            <a:ext cx="2269176" cy="22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32757-E766-A145-A29B-DB76D159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44C01D-759F-EF42-A543-29B8DF9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Управляет сетями, роутерами, портами, и т.д.</a:t>
            </a:r>
          </a:p>
          <a:p>
            <a:r>
              <a:rPr lang="ru-RU" dirty="0"/>
              <a:t>Работает с </a:t>
            </a:r>
            <a:r>
              <a:rPr lang="en-US" dirty="0" err="1"/>
              <a:t>OpenVSwitch</a:t>
            </a:r>
            <a:r>
              <a:rPr lang="en-US" dirty="0"/>
              <a:t>, Linux Bridge, </a:t>
            </a:r>
            <a:r>
              <a:rPr lang="en-US" dirty="0" err="1"/>
              <a:t>netns</a:t>
            </a:r>
            <a:r>
              <a:rPr lang="en-US" dirty="0"/>
              <a:t>, …</a:t>
            </a:r>
          </a:p>
          <a:p>
            <a:r>
              <a:rPr lang="ru-RU" dirty="0"/>
              <a:t>Требует </a:t>
            </a:r>
            <a:r>
              <a:rPr lang="en-US" dirty="0"/>
              <a:t>Keystone, MariaDB, RabbitMQ, OVS</a:t>
            </a:r>
          </a:p>
          <a:p>
            <a:pPr lvl="1"/>
            <a:r>
              <a:rPr lang="en" dirty="0"/>
              <a:t>neutron-server</a:t>
            </a:r>
          </a:p>
          <a:p>
            <a:pPr lvl="1"/>
            <a:r>
              <a:rPr lang="en" dirty="0"/>
              <a:t>neutron-</a:t>
            </a:r>
            <a:r>
              <a:rPr lang="en" dirty="0" err="1"/>
              <a:t>dhcp</a:t>
            </a:r>
            <a:r>
              <a:rPr lang="en" dirty="0"/>
              <a:t>-agent</a:t>
            </a:r>
          </a:p>
          <a:p>
            <a:pPr lvl="1"/>
            <a:r>
              <a:rPr lang="en" dirty="0"/>
              <a:t>neutron-l3-agent</a:t>
            </a:r>
          </a:p>
          <a:p>
            <a:pPr lvl="1"/>
            <a:r>
              <a:rPr lang="en" dirty="0"/>
              <a:t>neutron-</a:t>
            </a:r>
            <a:r>
              <a:rPr lang="en" dirty="0" err="1"/>
              <a:t>openvswitch</a:t>
            </a:r>
            <a:r>
              <a:rPr lang="en" dirty="0"/>
              <a:t>-agent</a:t>
            </a:r>
            <a:endParaRPr lang="ru-RU" dirty="0"/>
          </a:p>
          <a:p>
            <a:r>
              <a:rPr lang="ru-RU" dirty="0"/>
              <a:t>Управляет </a:t>
            </a:r>
            <a:r>
              <a:rPr lang="en-US" dirty="0"/>
              <a:t>security group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C93087-674C-964A-88DF-3070A829E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9"/>
          <a:stretch/>
        </p:blipFill>
        <p:spPr>
          <a:xfrm>
            <a:off x="6310436" y="3429000"/>
            <a:ext cx="5365542" cy="31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6CA71D-3F46-4840-82C1-13AE0A9C1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0"/>
            <a:ext cx="9649072" cy="6847729"/>
          </a:xfrm>
        </p:spPr>
      </p:pic>
    </p:spTree>
    <p:extLst>
      <p:ext uri="{BB962C8B-B14F-4D97-AF65-F5344CB8AC3E}">
        <p14:creationId xmlns:p14="http://schemas.microsoft.com/office/powerpoint/2010/main" val="1769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8FFBF-B846-115B-E9A5-82D7B894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Инфраструктурные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91715-8F60-0F0D-4C58-4D4FA371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7137343" cy="2592288"/>
          </a:xfrm>
        </p:spPr>
        <p:txBody>
          <a:bodyPr/>
          <a:lstStyle/>
          <a:p>
            <a:r>
              <a:rPr lang="ru-US" dirty="0"/>
              <a:t>Развернуть приложение, чтобы пользователи могли им пользоваться</a:t>
            </a:r>
          </a:p>
          <a:p>
            <a:r>
              <a:rPr lang="ru-US" dirty="0"/>
              <a:t>Хранить данные пользователя</a:t>
            </a:r>
          </a:p>
          <a:p>
            <a:r>
              <a:rPr lang="ru-US" dirty="0"/>
              <a:t>Защи</a:t>
            </a:r>
            <a:r>
              <a:rPr lang="ru-RU" dirty="0"/>
              <a:t>щ</a:t>
            </a:r>
            <a:r>
              <a:rPr lang="ru-US" dirty="0"/>
              <a:t>ать приложение от злоумышленников</a:t>
            </a:r>
          </a:p>
        </p:txBody>
      </p:sp>
      <p:pic>
        <p:nvPicPr>
          <p:cNvPr id="1026" name="Picture 2" descr="Красиво Красим картина по номерам This is fine — купить по низкой цене на  Яндекс Маркете">
            <a:extLst>
              <a:ext uri="{FF2B5EF4-FFF2-40B4-BE49-F238E27FC236}">
                <a16:creationId xmlns:a16="http://schemas.microsoft.com/office/drawing/2014/main" id="{5F8AEEE2-9D1A-F222-0E02-D9B706BDB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20" y="2156790"/>
            <a:ext cx="2976468" cy="29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D17D8-F27A-7B4D-A2DB-FBC35148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Octavia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67C87-FF38-B14D-9DB5-89EA2CF2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626592"/>
            <a:ext cx="10157354" cy="1397000"/>
          </a:xfrm>
        </p:spPr>
        <p:txBody>
          <a:bodyPr/>
          <a:lstStyle/>
          <a:p>
            <a:r>
              <a:rPr lang="ru-RU" dirty="0"/>
              <a:t>Управляет </a:t>
            </a:r>
            <a:r>
              <a:rPr lang="en-US" dirty="0"/>
              <a:t>load balancing</a:t>
            </a:r>
            <a:endParaRPr lang="ru-RU" dirty="0"/>
          </a:p>
          <a:p>
            <a:r>
              <a:rPr lang="ru-RU" dirty="0"/>
              <a:t>Фактически создает ВМ с </a:t>
            </a:r>
            <a:r>
              <a:rPr lang="en-US" dirty="0" err="1"/>
              <a:t>HAProxy</a:t>
            </a:r>
            <a:r>
              <a:rPr lang="ru-RU" dirty="0"/>
              <a:t> и настраивает его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8E8D6-27F7-334A-8886-20336311A96D}"/>
              </a:ext>
            </a:extLst>
          </p:cNvPr>
          <p:cNvSpPr txBox="1">
            <a:spLocks/>
          </p:cNvSpPr>
          <p:nvPr/>
        </p:nvSpPr>
        <p:spPr>
          <a:xfrm>
            <a:off x="1117309" y="27305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Magnum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DA6E758-A1FD-E740-B923-767867451EFA}"/>
              </a:ext>
            </a:extLst>
          </p:cNvPr>
          <p:cNvSpPr txBox="1">
            <a:spLocks/>
          </p:cNvSpPr>
          <p:nvPr/>
        </p:nvSpPr>
        <p:spPr>
          <a:xfrm>
            <a:off x="1117309" y="4293096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Управляет</a:t>
            </a:r>
            <a:r>
              <a:rPr lang="en-US" dirty="0"/>
              <a:t> </a:t>
            </a:r>
            <a:r>
              <a:rPr lang="ru-RU" dirty="0"/>
              <a:t>контейнерной виртуализацией внутри </a:t>
            </a:r>
            <a:r>
              <a:rPr lang="en-US" dirty="0"/>
              <a:t>OpenStack</a:t>
            </a:r>
            <a:endParaRPr lang="ru-RU" dirty="0"/>
          </a:p>
          <a:p>
            <a:r>
              <a:rPr lang="ru-RU" dirty="0"/>
              <a:t>Фактически создает ВМ и устанавливает внутрь </a:t>
            </a:r>
            <a:r>
              <a:rPr lang="en-US" dirty="0"/>
              <a:t>k8s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32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BE6FC-8CB4-A34C-AEC4-518113D8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5D7A4-065E-4D42-B254-A31F3DAC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295152"/>
          </a:xfrm>
        </p:spPr>
        <p:txBody>
          <a:bodyPr/>
          <a:lstStyle/>
          <a:p>
            <a:r>
              <a:rPr lang="ru-RU" dirty="0"/>
              <a:t>Графический веб-интерфейс</a:t>
            </a:r>
          </a:p>
          <a:p>
            <a:r>
              <a:rPr lang="ru-RU" dirty="0"/>
              <a:t>Использует </a:t>
            </a:r>
            <a:r>
              <a:rPr lang="ru-RU" dirty="0" err="1"/>
              <a:t>патченую</a:t>
            </a:r>
            <a:r>
              <a:rPr lang="ru-RU" dirty="0"/>
              <a:t> </a:t>
            </a:r>
            <a:r>
              <a:rPr lang="en-US" dirty="0"/>
              <a:t>Django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D9028BE-8F7F-724A-9494-2FF9F3D147C5}"/>
              </a:ext>
            </a:extLst>
          </p:cNvPr>
          <p:cNvSpPr txBox="1">
            <a:spLocks/>
          </p:cNvSpPr>
          <p:nvPr/>
        </p:nvSpPr>
        <p:spPr>
          <a:xfrm>
            <a:off x="1117309" y="2996952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openstackcli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9F456B0-7C15-1245-A1E0-B458BBD47130}"/>
              </a:ext>
            </a:extLst>
          </p:cNvPr>
          <p:cNvSpPr txBox="1">
            <a:spLocks/>
          </p:cNvSpPr>
          <p:nvPr/>
        </p:nvSpPr>
        <p:spPr>
          <a:xfrm>
            <a:off x="1117309" y="4622552"/>
            <a:ext cx="10157354" cy="129515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Интерфейс командной строки</a:t>
            </a:r>
          </a:p>
          <a:p>
            <a:r>
              <a:rPr lang="ru-RU" dirty="0"/>
              <a:t>Использует те же библиотеки, что и сервисы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382A82-2879-D649-B89C-E7F8F814C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4732" y="3876880"/>
            <a:ext cx="1821600" cy="1821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E99A58-1480-5C4E-8461-8FE731D4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2484" y="1029904"/>
            <a:ext cx="1821600" cy="18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2C8BA-FF40-3346-A55B-08BC6FCA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980728"/>
            <a:ext cx="10157354" cy="1397000"/>
          </a:xfrm>
        </p:spPr>
        <p:txBody>
          <a:bodyPr/>
          <a:lstStyle/>
          <a:p>
            <a:pPr algn="ctr"/>
            <a:r>
              <a:rPr lang="ru-RU" dirty="0"/>
              <a:t>Время для вопросов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4D3FC7-B3E7-3745-8D5B-9FB5D5EE8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752" y="2636912"/>
            <a:ext cx="2807320" cy="2807320"/>
          </a:xfrm>
        </p:spPr>
      </p:pic>
    </p:spTree>
    <p:extLst>
      <p:ext uri="{BB962C8B-B14F-4D97-AF65-F5344CB8AC3E}">
        <p14:creationId xmlns:p14="http://schemas.microsoft.com/office/powerpoint/2010/main" val="15891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8FFBF-B846-115B-E9A5-82D7B894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Инфраструктур</a:t>
            </a:r>
            <a:r>
              <a:rPr lang="ru-RU" dirty="0"/>
              <a:t>а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91715-8F60-0F0D-4C58-4D4FA371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Вычислительные </a:t>
            </a:r>
            <a:r>
              <a:rPr lang="ru-RU" dirty="0"/>
              <a:t>сервера</a:t>
            </a:r>
            <a:endParaRPr lang="ru-US" dirty="0"/>
          </a:p>
          <a:p>
            <a:r>
              <a:rPr lang="ru-US" dirty="0"/>
              <a:t>Сетевой доступ</a:t>
            </a:r>
          </a:p>
          <a:p>
            <a:r>
              <a:rPr lang="en-US" dirty="0"/>
              <a:t>Firewall</a:t>
            </a:r>
            <a:endParaRPr lang="ru-RU" dirty="0"/>
          </a:p>
          <a:p>
            <a:r>
              <a:rPr lang="ru-US"/>
              <a:t>Бекапы</a:t>
            </a:r>
            <a:endParaRPr lang="ru-RU" dirty="0"/>
          </a:p>
          <a:p>
            <a:r>
              <a:rPr lang="ru-RU" dirty="0"/>
              <a:t>…</a:t>
            </a:r>
            <a:endParaRPr lang="ru-US" dirty="0"/>
          </a:p>
          <a:p>
            <a:endParaRPr lang="ru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792C9A-63BC-3544-AFA5-B71F56317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460" y="3219327"/>
            <a:ext cx="2251174" cy="22511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6942B6-FAC8-8F4C-9B98-F0FAC9312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684" y="3645024"/>
            <a:ext cx="2251174" cy="22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7B6DD-CD51-04EE-B86E-CC5864D8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Инфраструктура </a:t>
            </a:r>
            <a:r>
              <a:rPr lang="en-US" dirty="0"/>
              <a:t>PRO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94A79F-B913-D5C9-A080-410A4620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Множество вычислительных серверов</a:t>
            </a:r>
          </a:p>
          <a:p>
            <a:r>
              <a:rPr lang="ru-US"/>
              <a:t>Балансировка</a:t>
            </a:r>
            <a:endParaRPr lang="ru-RU" dirty="0"/>
          </a:p>
          <a:p>
            <a:r>
              <a:rPr lang="ru-RU" dirty="0"/>
              <a:t>…</a:t>
            </a:r>
            <a:endParaRPr lang="ru-US" dirty="0"/>
          </a:p>
          <a:p>
            <a:pPr marL="0" indent="0">
              <a:buNone/>
            </a:pPr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CE103D-13E1-154A-BF4F-8437F00D5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2100" y="2559198"/>
            <a:ext cx="2251174" cy="22511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30121-F792-ED40-B222-47533477E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1106" y="3010172"/>
            <a:ext cx="2251174" cy="22511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BB5B8-E5E3-644E-BBE7-4328B32C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112" y="3441498"/>
            <a:ext cx="2251174" cy="22511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BC0A95-BC3A-4A41-9182-E2693FF4B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6513" y="3253459"/>
            <a:ext cx="2251174" cy="22511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27C5D0-4291-004D-A6F4-56446A43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5519" y="3704433"/>
            <a:ext cx="2251174" cy="22511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AB8DC2-B2ED-7541-8FF4-5ED36A6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525" y="4135759"/>
            <a:ext cx="2251174" cy="22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A59A2-AB77-A2D3-3299-0DD395A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3B81D-E5F4-790E-3EE2-45E3334F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ru-RU" dirty="0"/>
              <a:t>приложение</a:t>
            </a:r>
            <a:endParaRPr lang="en-US" dirty="0"/>
          </a:p>
          <a:p>
            <a:r>
              <a:rPr lang="ru-RU" dirty="0"/>
              <a:t>Б</a:t>
            </a:r>
            <a:r>
              <a:rPr lang="ru-US" dirty="0"/>
              <a:t>азы данных</a:t>
            </a:r>
          </a:p>
          <a:p>
            <a:r>
              <a:rPr lang="ru-US" dirty="0"/>
              <a:t>Очереди</a:t>
            </a:r>
          </a:p>
          <a:p>
            <a:r>
              <a:rPr lang="en-US" dirty="0"/>
              <a:t>Cache</a:t>
            </a:r>
            <a:endParaRPr lang="ru-RU" dirty="0"/>
          </a:p>
          <a:p>
            <a:r>
              <a:rPr lang="ru-RU" dirty="0"/>
              <a:t>Запуск контейнерных приложений</a:t>
            </a:r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8D969D-A06C-374E-82F1-66AB9585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2971" y="1721070"/>
            <a:ext cx="1800200" cy="1800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D7D0FE-0A8C-4841-BBCD-4C25EE6A6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717" y="3356000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E4D38-6D79-0CDC-C044-25B4A955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620688"/>
            <a:ext cx="10157354" cy="1397000"/>
          </a:xfrm>
        </p:spPr>
        <p:txBody>
          <a:bodyPr/>
          <a:lstStyle/>
          <a:p>
            <a:r>
              <a:rPr lang="ru-US" dirty="0"/>
              <a:t>Задачи сопровождения инфраструктуры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E54E49-BE2B-FC9D-6B23-411195F1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2246288"/>
            <a:ext cx="4344228" cy="3991024"/>
          </a:xfrm>
        </p:spPr>
        <p:txBody>
          <a:bodyPr>
            <a:normAutofit/>
          </a:bodyPr>
          <a:lstStyle/>
          <a:p>
            <a:r>
              <a:rPr lang="ru-US" dirty="0"/>
              <a:t>Администрирование</a:t>
            </a:r>
          </a:p>
          <a:p>
            <a:r>
              <a:rPr lang="ru-US" dirty="0"/>
              <a:t>Конфигурация </a:t>
            </a:r>
          </a:p>
          <a:p>
            <a:r>
              <a:rPr lang="ru-US"/>
              <a:t>Обновление</a:t>
            </a:r>
            <a:endParaRPr lang="ru-RU" dirty="0"/>
          </a:p>
          <a:p>
            <a:r>
              <a:rPr lang="ru-RU" dirty="0"/>
              <a:t>Мониторинг</a:t>
            </a:r>
            <a:endParaRPr lang="en-US" dirty="0"/>
          </a:p>
          <a:p>
            <a:r>
              <a:rPr lang="ru-RU" dirty="0"/>
              <a:t>Защита</a:t>
            </a:r>
          </a:p>
          <a:p>
            <a:r>
              <a:rPr lang="en-US" dirty="0"/>
              <a:t>…</a:t>
            </a:r>
            <a:endParaRPr lang="ru-RU" dirty="0"/>
          </a:p>
          <a:p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808F88-59DF-4547-B0E0-7A9A824B8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48" y="2342315"/>
            <a:ext cx="1819126" cy="18191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10D056-675B-8E43-B747-FFE684E1D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0078" y="2342315"/>
            <a:ext cx="1819126" cy="1819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22E5CE-EC1E-954E-A1DB-149884473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7877" y="3717032"/>
            <a:ext cx="1819125" cy="18191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FBC8DC-25D4-6D4E-9A76-EB314701F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5711" y="4418187"/>
            <a:ext cx="1819125" cy="18191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71FC2E-4D76-5E42-B242-600E9E891A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9584" y="4328638"/>
            <a:ext cx="1819125" cy="18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898</Words>
  <Application>Microsoft Macintosh PowerPoint</Application>
  <PresentationFormat>Произвольный</PresentationFormat>
  <Paragraphs>185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5" baseType="lpstr">
      <vt:lpstr>Arial</vt:lpstr>
      <vt:lpstr>Century Gothic</vt:lpstr>
      <vt:lpstr>Книги в формате 16 x 9</vt:lpstr>
      <vt:lpstr>Автоматизация разработки и эксплуатации программного обеспечения (осень 2022 года)</vt:lpstr>
      <vt:lpstr>Облачная инфраструктура</vt:lpstr>
      <vt:lpstr>Повторим?</vt:lpstr>
      <vt:lpstr>Что такое облако?</vt:lpstr>
      <vt:lpstr>Инфраструктурные задачи</vt:lpstr>
      <vt:lpstr>Инфраструктура</vt:lpstr>
      <vt:lpstr>Инфраструктура PRO</vt:lpstr>
      <vt:lpstr>Приложения</vt:lpstr>
      <vt:lpstr>Задачи сопровождения инфраструктуры</vt:lpstr>
      <vt:lpstr>Железо или Облака</vt:lpstr>
      <vt:lpstr>VPS/VDS, hosting?</vt:lpstr>
      <vt:lpstr>Провайдеры</vt:lpstr>
      <vt:lpstr>Private cloud</vt:lpstr>
      <vt:lpstr>Вычислительный узел (виртуальный сервер, ВМ)</vt:lpstr>
      <vt:lpstr>Презентация PowerPoint</vt:lpstr>
      <vt:lpstr>Форматы образов</vt:lpstr>
      <vt:lpstr>Create compute Digital Energy (step 1)</vt:lpstr>
      <vt:lpstr>Create compute Digital Energy (step 2)</vt:lpstr>
      <vt:lpstr>Create compute Digital Energy (step 3)</vt:lpstr>
      <vt:lpstr>Диски (Disks/Volumes)</vt:lpstr>
      <vt:lpstr>Подключаем диск в Digital Energy</vt:lpstr>
      <vt:lpstr>Создаем ВМ в VK Cloud</vt:lpstr>
      <vt:lpstr>Создаем ВМ через Terraform </vt:lpstr>
      <vt:lpstr>Сеть (net, subnet, …)</vt:lpstr>
      <vt:lpstr>Подключение сети в Digital Energy</vt:lpstr>
      <vt:lpstr>Группы безопасности (firewall)</vt:lpstr>
      <vt:lpstr>Балансировщик (LoadBalancer)</vt:lpstr>
      <vt:lpstr>Load Balancer в Digital Energy</vt:lpstr>
      <vt:lpstr>Load Balancer в VK Cloud</vt:lpstr>
      <vt:lpstr>Managed Kubernetes (k8s)</vt:lpstr>
      <vt:lpstr>Создание кластера в VK Cloud</vt:lpstr>
      <vt:lpstr>Создание кластера в Digital Energy</vt:lpstr>
      <vt:lpstr>Резервное копирование</vt:lpstr>
      <vt:lpstr>DBaaS</vt:lpstr>
      <vt:lpstr>MLaaS</vt:lpstr>
      <vt:lpstr>Рассмотрим на примере</vt:lpstr>
      <vt:lpstr>OpenStack</vt:lpstr>
      <vt:lpstr>Упрощенная схема?!</vt:lpstr>
      <vt:lpstr>Презентация PowerPoint</vt:lpstr>
      <vt:lpstr>Стандартная схема облака</vt:lpstr>
      <vt:lpstr>Схема модулей OpenStack</vt:lpstr>
      <vt:lpstr>Keystone</vt:lpstr>
      <vt:lpstr>Проект, пользователь, домен</vt:lpstr>
      <vt:lpstr>Nova + Placement</vt:lpstr>
      <vt:lpstr>Презентация PowerPoint</vt:lpstr>
      <vt:lpstr>Glance</vt:lpstr>
      <vt:lpstr>Cinder</vt:lpstr>
      <vt:lpstr>Neutron</vt:lpstr>
      <vt:lpstr>Презентация PowerPoint</vt:lpstr>
      <vt:lpstr>Octavia</vt:lpstr>
      <vt:lpstr>Horizon</vt:lpstr>
      <vt:lpstr>Время для вопросов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2022-10-24T07:08:37Z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